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47</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0.1757428985549998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9.1782000000000252E-2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0.95819600000000005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9.1782999999999504E-2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0.32921400000000034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0.6350870000000004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6.9756400000000003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0.17432017342529971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9.1972000000000165E-2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0.96017900000000012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9.1972999999999416E-2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0.32989500000000049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0.86261999999999972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7.0684959999999997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1.5837820000000002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0.40511099999999978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0.11294100000000018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1.1790979999999998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0.11294099999999929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0.40511099999999978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0.15142700000000175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8.6834000000000007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9.7338999999999842E-2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0.34336599999999962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9.5727000000000118E-2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0.99938500000000019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9.5728000000000257E-2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0.34336599999999962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0.59741900000000037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7.1404880000000004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0.21374700000000058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0.3118489999999996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8.6942000000000519E-2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0.90765499999999921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8.6941000000001267E-2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0.31184999999999974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0.85166800000000009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8.3411150000000003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0.14778499999999894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0.1189530000000012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3.3163000000000054E-2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0.34621899999999961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3.3163000000000054E-2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0.11895299999999942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0.22399000000000058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9.0774369999999998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36</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0.10681999999999992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0.32184300000000032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8.972800000000003E-2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0.93674299999999988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8.972800000000003E-2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0.32184299999999944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0.76907200000000042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4.6236490000000003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0.35749899999999979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0.33201099999999961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9.2562000000000033E-2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0.96633600000000008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9.2563000000000173E-2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0.3320110000000005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0.89212199999999964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6.8344750000000003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0.39738698525759997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0.14988899999999994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1.5648169999999997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0.14988800000000069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0.53763599999999911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0.70779700000000112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7.903009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0.91901399999999978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0.39283100000000015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0.10951799999999956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1.1433549999999997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0.10951799999999956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0.39283100000000104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0.4262049999999995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7.8681330000000003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1.1670510000000003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0.42886500000000005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0.1195649999999997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1.2482350000000002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0.1195649999999997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0.42886500000000005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0.83015600000000056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6.3589159999999998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Q12. How would you rate the hospital food?</c:v>
                </c:pt>
                <c:pt idx="2">
                  <c:v>The hospital and ward Q13. Did you get enough help from staff to eat your meals?</c:v>
                </c:pt>
                <c:pt idx="3">
                  <c:v>Leaving hospital Q37. Did hospital staff discuss with you whether you would need any additional equipment in your home, or any changes to your home, after leaving the hospital?</c:v>
                </c:pt>
                <c:pt idx="4">
                  <c:v>Leaving hospital Q43. Did hospital staff tell you who to contact if you were worried about your condition or treatment after you left hospital?</c:v>
                </c:pt>
              </c:strCache>
            </c:strRef>
          </c:cat>
          <c:val>
            <c:numRef>
              <c:f>Sheet1!$B$2:$B$6</c:f>
              <c:numCache>
                <c:formatCode>0.0</c:formatCode>
                <c:ptCount val="5"/>
                <c:pt idx="0">
                  <c:v>7.4</c:v>
                </c:pt>
                <c:pt idx="1">
                  <c:v>7.5</c:v>
                </c:pt>
                <c:pt idx="2">
                  <c:v>7.9</c:v>
                </c:pt>
                <c:pt idx="3">
                  <c:v>8.6999999999999993</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Q12. How would you rate the hospital food?</c:v>
                </c:pt>
                <c:pt idx="2">
                  <c:v>The hospital and ward Q13. Did you get enough help from staff to eat your meals?</c:v>
                </c:pt>
                <c:pt idx="3">
                  <c:v>Leaving hospital Q37. Did hospital staff discuss with you whether you would need any additional equipment in your home, or any changes to your home, after leaving the hospital?</c:v>
                </c:pt>
                <c:pt idx="4">
                  <c:v>Leaving hospital Q43. Did hospital staff tell you who to contact if you were worried about your condition or treatment after you left hospital?</c:v>
                </c:pt>
              </c:strCache>
            </c:strRef>
          </c:cat>
          <c:val>
            <c:numRef>
              <c:f>Sheet1!$C$2:$C$6</c:f>
              <c:numCache>
                <c:formatCode>0.0</c:formatCode>
                <c:ptCount val="5"/>
                <c:pt idx="0">
                  <c:v>6.8</c:v>
                </c:pt>
                <c:pt idx="1">
                  <c:v>7</c:v>
                </c:pt>
                <c:pt idx="2">
                  <c:v>7.5</c:v>
                </c:pt>
                <c:pt idx="3">
                  <c:v>8.3000000000000007</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Your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1.44622385873306</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8.2898557190600075E-2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0.12819799999999992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1.3383659999999997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0.12819800000000026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0.45983200000000002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0.80607899999999999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1.446224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Your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9.1929876675326003</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Q5. Were you ever prevented from sleeping at night by noise from other patients?</c:v>
                </c:pt>
                <c:pt idx="2">
                  <c:v>Your care and treatment Q27. Were you able to discuss your condition or treatment with hospital staff without being overheard?</c:v>
                </c:pt>
                <c:pt idx="3">
                  <c:v>The hospital and ward Q7. Did the hospital staff explain the reasons for changing wards during the night in a way you could understand?</c:v>
                </c:pt>
                <c:pt idx="4">
                  <c:v>The hospital and ward Q5. Were you ever prevented from sleeping at night by hospital lighting?</c:v>
                </c:pt>
              </c:strCache>
            </c:strRef>
          </c:cat>
          <c:val>
            <c:numRef>
              <c:f>Sheet1!$B$2:$B$6</c:f>
              <c:numCache>
                <c:formatCode>0.0</c:formatCode>
                <c:ptCount val="5"/>
                <c:pt idx="0">
                  <c:v>5.5</c:v>
                </c:pt>
                <c:pt idx="1">
                  <c:v>5.7</c:v>
                </c:pt>
                <c:pt idx="2">
                  <c:v>6</c:v>
                </c:pt>
                <c:pt idx="3">
                  <c:v>6.5</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Q5. Were you ever prevented from sleeping at night by noise from other patients?</c:v>
                </c:pt>
                <c:pt idx="2">
                  <c:v>Your care and treatment Q27. Were you able to discuss your condition or treatment with hospital staff without being overheard?</c:v>
                </c:pt>
                <c:pt idx="3">
                  <c:v>The hospital and ward Q7. Did the hospital staff explain the reasons for changing wards during the night in a way you could understand?</c:v>
                </c:pt>
                <c:pt idx="4">
                  <c:v>The hospital and ward Q5. Were you ever prevented from sleeping at night by hospital lighting?</c:v>
                </c:pt>
              </c:strCache>
            </c:strRef>
          </c:cat>
          <c:val>
            <c:numRef>
              <c:f>Sheet1!$C$2:$C$6</c:f>
              <c:numCache>
                <c:formatCode>0.0</c:formatCode>
                <c:ptCount val="5"/>
                <c:pt idx="0">
                  <c:v>5.9</c:v>
                </c:pt>
                <c:pt idx="1">
                  <c:v>6</c:v>
                </c:pt>
                <c:pt idx="2">
                  <c:v>6.3</c:v>
                </c:pt>
                <c:pt idx="3">
                  <c:v>6.7</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0.26637100000000125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0.2176929999999988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6.06920000000013E-2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0.63360899999999987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6.0690999999998496E-2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0.21769400000000161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9.3828999999999496E-2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9.1929879999999997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Your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8.1913200647554003</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0.26623702827430051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8.1336000000000297E-2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0.8491389999999992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8.1336999999999549E-2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0.29174500000000059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0.46364600000000067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8.1913199999999993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2.2999999999999998</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2.8</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8.1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1.9000000000000004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5.4</c:v>
                </c:pt>
                <c:pt idx="1">
                  <c:v>5.5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4.5999999999999996</c:v>
                </c:pt>
                <c:pt idx="1">
                  <c:v>4.5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6.3</c:v>
                </c:pt>
                <c:pt idx="1">
                  <c:v>6.4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3.7</c:v>
                </c:pt>
                <c:pt idx="1">
                  <c:v>3.5999999999999996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8.9</c:v>
                </c:pt>
                <c:pt idx="2">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1.0999999999999996</c:v>
                </c:pt>
                <c:pt idx="2">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8.1999999999999993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2.2999999999999998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Your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7.5555300806327796</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8.1999999999999993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1.8000000000000007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7.4</c:v>
                </c:pt>
                <c:pt idx="1">
                  <c:v>7.4</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2.5999999999999996</c:v>
                </c:pt>
                <c:pt idx="1">
                  <c:v>2.5999999999999996</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5.3</c:v>
                </c:pt>
                <c:pt idx="1">
                  <c:v>5.4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4.7</c:v>
                </c:pt>
                <c:pt idx="1">
                  <c:v>4.5999999999999996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9.4</c:v>
                </c:pt>
                <c:pt idx="1">
                  <c:v>9.1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0.59999999999999964</c:v>
                </c:pt>
                <c:pt idx="1">
                  <c:v>0.90000000000000036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1.5</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9.1</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0.90000000000000036</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8.6</c:v>
                </c:pt>
                <c:pt idx="2">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1.4000000000000004</c:v>
                </c:pt>
                <c:pt idx="2">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9</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9</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7.6</c:v>
                </c:pt>
                <c:pt idx="2">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2.4000000000000004</c:v>
                </c:pt>
                <c:pt idx="2">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7.2</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2.8</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0.50456944194089992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0.16405100000000061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1.7126679999999999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0.75248499999999918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0.80957700000000088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7.3563229999999997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2.2000000000000002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5.7</c:v>
                </c:pt>
                <c:pt idx="1">
                  <c:v>5.9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4.3</c:v>
                </c:pt>
                <c:pt idx="1">
                  <c:v>4.0999999999999996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9.3000000000000007</c:v>
                </c:pt>
                <c:pt idx="1">
                  <c:v>9.5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0.69999999999999929</c:v>
                </c:pt>
                <c:pt idx="1">
                  <c:v>0.5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0.50086865905420019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0.14549499999999949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1.5189529999999998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0.66737300000000133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0.25112099999999948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7.7547379999999997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1.3000000000000007</c:v>
                </c:pt>
                <c:pt idx="2">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8.5</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1.5</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1.1999999999999993</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2.2999999999999998</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7.9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2.0999999999999996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7</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7.1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2.9000000000000004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Your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7.6799486130689001</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6.8</c:v>
                </c:pt>
                <c:pt idx="2">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3.2</c:v>
                </c:pt>
                <c:pt idx="2">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7.9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2.0999999999999996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9.1999999999999993</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0.80000000000000071</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3.8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4.9000000000000004</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5.0999999999999996</c:v>
                </c:pt>
                <c:pt idx="1">
                  <c:v>6.2</c:v>
                </c:pt>
                <c:pt idx="2">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6.8</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3.2</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7.3</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2.7</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2.0999999999999996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6.3</c:v>
                </c:pt>
                <c:pt idx="1">
                  <c:v>6.4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3.7</c:v>
                </c:pt>
                <c:pt idx="1">
                  <c:v>3.5999999999999996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1.7</c:v>
                </c:pt>
                <c:pt idx="1">
                  <c:v>1.3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8.3000000000000007</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92.291200000000003</c:v>
                </c:pt>
                <c:pt idx="1">
                  <c:v>1.2847999999999999</c:v>
                </c:pt>
                <c:pt idx="2">
                  <c:v>2.7837000000000001</c:v>
                </c:pt>
                <c:pt idx="3">
                  <c:v>1.2847999999999999</c:v>
                </c:pt>
                <c:pt idx="4">
                  <c:v>0.42830000000000001</c:v>
                </c:pt>
                <c:pt idx="5">
                  <c:v>1.9272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0.14029899999999973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0.43495200000000001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0.12126199999999976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1.2659509999999994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0.55621400000000065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0.55377900000000047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7.9071870000000004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0.69999999999999929</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8.1</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1.9000000000000004</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2.7980097101900192E-2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0.18787699999999941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1.9614100000000008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0.86177299999999946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1.6352570000000002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5.6606690000000004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0.13393100000000047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0.29836599999999969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8.3181999999999867E-2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0.86840799999999962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0.38154700000000119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0.53031099999999931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8.2026889999999995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4.097499999999954E-2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0.30504200000000026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8.5043999999999897E-2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0.88784300000000016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0.39008600000000015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0.39874900000000046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7.8549829999999998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0.44451109375560005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0.15943400000000008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1.6644629999999996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0.73130500000000076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0.77200899999999884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6.4631210000000001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6.6637000000000057E-2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0.23941400000000002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6.6746999999999446E-2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0.69683000000000028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6.6747000000001222E-2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0.23941499999999927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0.12993699999999997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8.9517310000000005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0.27076202279209927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0.10222700000000007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1.0672330000000008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0.10222699999999918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0.36667700000000103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0.25375399999999892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8.1231790000000004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0.21489036853580057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9.7868000000000066E-2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1.0217289999999997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9.7868000000000066E-2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0.35104199999999963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0.40323799999999999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8.2449589999999997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22.559699999999999</c:v>
                </c:pt>
                <c:pt idx="1">
                  <c:v>0.21690000000000001</c:v>
                </c:pt>
                <c:pt idx="2">
                  <c:v>68.980500000000006</c:v>
                </c:pt>
                <c:pt idx="3">
                  <c:v>1.3015000000000001</c:v>
                </c:pt>
                <c:pt idx="4">
                  <c:v>0.65080000000000005</c:v>
                </c:pt>
                <c:pt idx="5">
                  <c:v>1.3015000000000001</c:v>
                </c:pt>
                <c:pt idx="6">
                  <c:v>0.21690000000000001</c:v>
                </c:pt>
                <c:pt idx="7">
                  <c:v>1.0846</c:v>
                </c:pt>
                <c:pt idx="8">
                  <c:v>3.6876000000000002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0.54113999999999951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0.38778600000000019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0.10811200000000021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1.1286749999999994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0.10811200000000021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0.38778699999999944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0.36547499999999999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8.2432940000000006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0.36540096031469993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0.11109299999999944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1.1597949999999999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0.11109300000000033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0.39847900000000003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0.71663900000000069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7.4751960000000004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0.41229300992980011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0.13644400000000001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1.4244579999999996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0.1364440000000009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0.48941199999999974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0.50793999999999961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7.8964480000000004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0.43149953586260015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0.18600300000000036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1.9418419999999994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0.18600300000000036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0.66717300000000002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0.93538900000000069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5.4670860000000001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0.30843299999999907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0.18233000000000033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5.0831999999999766E-2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0.53068000000000026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5.0831999999999766E-2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0.18232900000000107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5.9287999999998675E-2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9.3487930000000006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0.80179999999999996</c:v>
                </c:pt>
                <c:pt idx="1">
                  <c:v>0.19820000000000004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0.80179999999999996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Your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8.7874346572768207</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0.12454400000000021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0.23852100000000043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6.6498999999998532E-2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0.69423000000000101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6.6499000000000308E-2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0.23852099999999865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0.21325500000000019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8.6443410000000007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2.0544000000001006E-2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0.19557499999999983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5.4524999999999935E-2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0.56923300000000054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5.4524999999999935E-2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0.19557599999999908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0.18923000000000023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9.2024150000000002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0.18447223587500083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7.8464999999999563E-2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0.8191569999999988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7.8464000000000311E-2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0.28144300000000122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0.12599699999999991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8.5155480000000008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43.695700000000002</c:v>
                </c:pt>
                <c:pt idx="2">
                  <c:v>56.304299999999998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Your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8.6477555120375609</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0.16856300000000068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0.2668569999999999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7.439699999999938E-2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0.77669999999999995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7.4397000000001157E-2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0.26685599999999887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0.22193400000000096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8.9038920000000008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8.507299999999951E-2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0.230715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6.4321000000001405E-2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0.67150899999999858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6.4322000000000656E-2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0.230715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4.1156000000000859E-2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9.1781349999999993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0.13750200000000046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0.28519499999999898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7.9510000000000858E-2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0.83007499999999901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7.9511000000000109E-2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0.28519499999999987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0.10803200000000146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8.8907399999999992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0.48180200000000006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0.34134399999999943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9.516400000000047E-2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0.99350000000000005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9.5163999999999582E-2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0.34134399999999943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0.78977900000000112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7.6182550000000004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Your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8.0223226291431509</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0.40254499999999993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0.29041300000000003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8.0963999999999814E-2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0.84526099999999982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8.0965000000000842E-2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0.29041199999999989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0.2233079999999994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7.787223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0.20802770072940024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8.6491999999999791E-2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0.90295799999999993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8.649100000000054E-2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0.31023599999999973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0.63562800000000053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7.1626409999999998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0.14338846760380086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6.122699999999881E-2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0.63920300000000019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6.1227999999999838E-2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0.219615000000001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0.29466099999999962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8.7566229999999994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0.18522899999999964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0.37724199999999986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0.10517200000000049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1.0979850000000004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0.1051719999999996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0.37724199999999897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0.56926900000000025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7.7705630000000001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0.13430602761540023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0.14686099999999946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1.5332080000000001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0.14686200000000049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0.52677499999999977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1.5694860000000004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5.97051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5.9957000000000003</c:v>
                </c:pt>
                <c:pt idx="1">
                  <c:v>10.4925</c:v>
                </c:pt>
                <c:pt idx="2">
                  <c:v>24.196999999999999</c:v>
                </c:pt>
                <c:pt idx="3">
                  <c:v>59.314799999999998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0.12436516872100079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3.8757000000000374E-2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0.404617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3.8757000000000374E-2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0.13901800000000009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0.15524999999999878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9.4613019999999999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0.22250600000000098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0.20276999999999923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5.6531000000001441E-2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0.59017300000000006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5.6530999999999665E-2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0.20276999999999923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0.21204999999999963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8.9003370000000004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0.27121497606460032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8.603300000000047E-2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0.89817399999999914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8.603300000000047E-2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0.30859300000000012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0.45309299999999908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8.3693819999999999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Your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8.2762516568212998</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0.1017860000000006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0.21605699999999928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6.0235000000000483E-2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0.6288450000000001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6.0235000000000483E-2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0.21605699999999928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0.14914800000000028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8.8965019999999999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0.53713000000000033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0.25998999999999928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7.2484000000000215E-2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0.75671700000000097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7.2483999999999327E-2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0.25999099999999942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0.41902200000000001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7.820093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6.1977999999999867E-2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0.30342100000000016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8.4590999999999639E-2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0.88312200000000107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8.459199999999889E-2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0.30342100000000016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0.47237200000000001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8.1121599999999994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Your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7.3522508670163704</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RN5 | Hampshire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RN5 | Hampshire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RN5 | Hampshire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Hampshire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059708014"/>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10325512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7060859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764842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85764795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203693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79566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589553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72460914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3973293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17823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9588405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50348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65899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8852855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01931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47610280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01337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89800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1475742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50903911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007822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9237261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64588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059633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7085071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6263970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93824286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8144033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9420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95980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26063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3958148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2342726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3543010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99924053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6037133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18092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796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546372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4332566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43865726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733968039"/>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64938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7709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8861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46445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7226606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37486103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100754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0348695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80494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5294192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5556864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0429126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00490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4869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22048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194538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47394184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5853511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54201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50770596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999232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3392287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73272379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1155768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2256569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26278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9099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1004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14880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88696789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4145628940"/>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854058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6179051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036756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7426417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21732771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4130307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8937936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58999406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68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37079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458181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1332660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86827583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42694209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4217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612783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81503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448709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7189679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78157267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00996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9098692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203320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4964775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4478738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72327685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05898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29194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2645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726482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9680442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68423095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69302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58047511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25774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3151904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6617886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55044114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37595583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92798629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17442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63199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12613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1471406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0645832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0577199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05037902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71585673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58884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836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29615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88160978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51619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3440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6918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219592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2977056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69422169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041109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8573563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098632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69993860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8806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2717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4098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623293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6839334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08007801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418018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572544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390171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46265007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34500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4253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61428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3721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42094126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66008050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28239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50544242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538649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86646826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4465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66174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29059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1650975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9524315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2414198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8332676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7822026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5689163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70922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74359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967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3789829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0879783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6725457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5881738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00980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8254833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956355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78794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42254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8396789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7252784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5061379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3956267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69293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8455044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6495639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3472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0679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7669074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4475088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0234580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3729374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4660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7656534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3646392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74920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0375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2910990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6238054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2855874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1592332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38607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4041717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8525358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9649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49905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681010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958887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1838662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6156336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9031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5690693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3214538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4906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67292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63471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75560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3676614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451458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8158444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4498936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7454253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1148304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99090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0299579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8545823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8964457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6274182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41669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7578713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8210356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86341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25730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42755040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3823907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8117744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0989712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3009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604099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4945016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8760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5821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1573695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9855969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4178765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3093510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19800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9250621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163498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57469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10316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7717393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3957560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7679927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3153871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6381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790712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5175503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61546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27671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84178394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6568574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9737529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4266431166"/>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67798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5131720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9757481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86739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87802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8153326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5341828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5065241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6830791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15782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42450511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7856385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28314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09567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9635942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7590940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0590751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7762372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44287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1138258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7216587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20808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33702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4849175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0708135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7304912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2456074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39667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0503840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7695527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86132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70444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311313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7026521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4995929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2668533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45121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1799032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4815367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66463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092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2378576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589974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1646850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3587691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15115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205195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41221988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6221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80214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1234621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6549799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8736040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46678305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0111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7222956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1061291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3970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91128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7255064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1815693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1932798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7921873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66400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0698947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208334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92548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51024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7829543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2308646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9378462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3069569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5380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6042675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6704547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(180)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89093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14254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3909971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9715952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6937456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7836976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68260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2646064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7343575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60682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0827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30397191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7806436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8001865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0029172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8235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0405655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8046645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37129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91794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6647774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5369389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1573883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2605487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93251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0549802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6208471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57856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80631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0551526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457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3130740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8946579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BASINGSTOKE AND NORTH HAMPSHIRE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HAMPSHIRE COUNTY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WINCHESTER NHS TREATMENT CENTRE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02768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73021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9494408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20713115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0023437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4598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9071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8759322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4575269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141346329"/>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4027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143108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37567567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05311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0267455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83804969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30476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5318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66572886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71319086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597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1756753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73406677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499227229"/>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29616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65549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4786623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23849338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05389821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0607512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62973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5106207"/>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914555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76741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3163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8288610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14339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73095411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97678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76174921"/>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85726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49614943"/>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Q36. To what extent did hospital staff take your family or home situation into account when planning for you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04615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Hampshire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49623294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Quality of food: patients describing the hospital food as good
Help with eating: patients being given enough help from staff to eat meals, if needed
Equipment and adaptations in the home: hospital staff discussing if any equipment or home adaptations were needed when leaving hospital
Contact: patients being given information about who to contact if they were worried about their condition or treatment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41553594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Noise from other patients: patients not being bothered by noise at night from other patients
Privacy for discussions: patients being able to discuss their condition or treatment with hospital staff without being overheard
Changing wards during the night: staff explaining the reason for patients needing to change wards during the night
Disturbance from hospital lighting: patients not being bothered at night by hospital lighting</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Hampshire Hospitals NHS Foundation Trust who had attended in late 2021. Responses were received from 467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55449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324432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467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97135348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387565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68047359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301384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50043625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26918483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37599254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41475482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126576970"/>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09011195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362281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99964196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773088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186656972"/>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80115702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16917</Words>
  <Application>Microsoft Office PowerPoint</Application>
  <PresentationFormat>Widescreen</PresentationFormat>
  <Paragraphs>2427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Hampshire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